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57144f5aed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57144f5aed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715a0d14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715a0d14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57144f5aed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57144f5ae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7144f5aed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57144f5aed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7144f5aed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7144f5aed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7144f5ae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7144f5ae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7144f5aed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7144f5aed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7144f5aed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7144f5aed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3a46db9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83a46db9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715a0d1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715a0d1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08677" y="4783931"/>
            <a:ext cx="2926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6584244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457200" y="205978"/>
            <a:ext cx="82296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1" type="ftr"/>
          </p:nvPr>
        </p:nvSpPr>
        <p:spPr>
          <a:xfrm>
            <a:off x="3108677" y="4783931"/>
            <a:ext cx="2926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0" type="dt"/>
          </p:nvPr>
        </p:nvSpPr>
        <p:spPr>
          <a:xfrm>
            <a:off x="457200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84244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05978"/>
            <a:ext cx="82296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2" type="body"/>
          </p:nvPr>
        </p:nvSpPr>
        <p:spPr>
          <a:xfrm>
            <a:off x="4709159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08677" y="4783931"/>
            <a:ext cx="2926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6584244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457200" y="205978"/>
            <a:ext cx="82296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457200" y="118348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08677" y="4783931"/>
            <a:ext cx="2926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0" type="dt"/>
          </p:nvPr>
        </p:nvSpPr>
        <p:spPr>
          <a:xfrm>
            <a:off x="457200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6584244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08677" y="4783931"/>
            <a:ext cx="2926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457200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84244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" name="Google Shape;42;p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57200" y="205978"/>
            <a:ext cx="82296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57200" y="118348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08677" y="4783931"/>
            <a:ext cx="2926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457200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6584244" y="4783931"/>
            <a:ext cx="2102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500"/>
              <a:buFont typeface="Calibri"/>
              <a:buNone/>
              <a:defRPr b="0" i="0" sz="15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tutorialgateway.org/tableau-parameters/" TargetMode="External"/><Relationship Id="rId4" Type="http://schemas.openxmlformats.org/officeDocument/2006/relationships/hyperlink" Target="https://help.tableau.com/current/pro/desktop/en-us/sortgroup_sets_topn.htm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/>
        </p:nvSpPr>
        <p:spPr>
          <a:xfrm>
            <a:off x="1690075" y="547075"/>
            <a:ext cx="5783400" cy="43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Table </a:t>
            </a: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Calculations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Percentage Of Total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Percentage Of Total Bar Graph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Percentage Of Total Bar Graph Both Total and Percentage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Percentage Of Total in CrossTab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Running Total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Running Total in Bar Graph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Parameters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Parameters with Filters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Parameters with Sets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/>
        </p:nvSpPr>
        <p:spPr>
          <a:xfrm>
            <a:off x="566625" y="29300"/>
            <a:ext cx="8049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Parameters with Sets</a:t>
            </a:r>
            <a:endParaRPr sz="1800"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184" y="562700"/>
            <a:ext cx="5867631" cy="442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/>
        </p:nvSpPr>
        <p:spPr>
          <a:xfrm>
            <a:off x="2817950" y="43125"/>
            <a:ext cx="33498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Percentage Of Total</a:t>
            </a:r>
            <a:endParaRPr sz="1800"/>
          </a:p>
        </p:txBody>
      </p:sp>
      <p:pic>
        <p:nvPicPr>
          <p:cNvPr id="54" name="Google Shape;5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7972" y="497325"/>
            <a:ext cx="5948056" cy="449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/>
        </p:nvSpPr>
        <p:spPr>
          <a:xfrm>
            <a:off x="2688575" y="71875"/>
            <a:ext cx="44571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Percentage Of Total Bar Graph</a:t>
            </a:r>
            <a:endParaRPr sz="1800"/>
          </a:p>
        </p:txBody>
      </p:sp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6059" y="554875"/>
            <a:ext cx="5871883" cy="443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/>
        </p:nvSpPr>
        <p:spPr>
          <a:xfrm>
            <a:off x="402575" y="71900"/>
            <a:ext cx="86838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Percentage Of Total Bar Graph Both Total and Percentage</a:t>
            </a:r>
            <a:endParaRPr sz="1800"/>
          </a:p>
        </p:txBody>
      </p:sp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155" y="497600"/>
            <a:ext cx="5947691" cy="449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/>
        </p:nvSpPr>
        <p:spPr>
          <a:xfrm>
            <a:off x="1164575" y="57500"/>
            <a:ext cx="78933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Percentage Of Total in Cross Tab</a:t>
            </a:r>
            <a:endParaRPr sz="1800"/>
          </a:p>
        </p:txBody>
      </p:sp>
      <p:pic>
        <p:nvPicPr>
          <p:cNvPr id="72" name="Google Shape;7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6076" y="554900"/>
            <a:ext cx="5871848" cy="443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/>
        </p:nvSpPr>
        <p:spPr>
          <a:xfrm>
            <a:off x="201275" y="43125"/>
            <a:ext cx="87414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Running Total</a:t>
            </a:r>
            <a:endParaRPr sz="1800"/>
          </a:p>
        </p:txBody>
      </p:sp>
      <p:pic>
        <p:nvPicPr>
          <p:cNvPr id="78" name="Google Shape;7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5622" y="569325"/>
            <a:ext cx="5852755" cy="44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/>
          <p:nvPr/>
        </p:nvSpPr>
        <p:spPr>
          <a:xfrm>
            <a:off x="488825" y="43125"/>
            <a:ext cx="84108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Running Total in Bar Graph</a:t>
            </a:r>
            <a:endParaRPr sz="1800"/>
          </a:p>
        </p:txBody>
      </p:sp>
      <p:pic>
        <p:nvPicPr>
          <p:cNvPr id="84" name="Google Shape;8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5622" y="569325"/>
            <a:ext cx="5852755" cy="44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/>
        </p:nvSpPr>
        <p:spPr>
          <a:xfrm>
            <a:off x="547075" y="58625"/>
            <a:ext cx="82158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Parameters</a:t>
            </a:r>
            <a:endParaRPr sz="1800"/>
          </a:p>
        </p:txBody>
      </p:sp>
      <p:sp>
        <p:nvSpPr>
          <p:cNvPr id="90" name="Google Shape;90;p15"/>
          <p:cNvSpPr txBox="1"/>
          <p:nvPr/>
        </p:nvSpPr>
        <p:spPr>
          <a:xfrm>
            <a:off x="783050" y="816200"/>
            <a:ext cx="75033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Filters:</a:t>
            </a:r>
            <a:r>
              <a:rPr lang="en"/>
              <a:t>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https://www.tutorialgateway.org/tableau-parameters/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With Sets: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https://help.tableau.com/current/pro/desktop/en-us/sortgroup_sets_topn.htm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/>
        </p:nvSpPr>
        <p:spPr>
          <a:xfrm>
            <a:off x="547075" y="58625"/>
            <a:ext cx="82158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Parameters with Filters</a:t>
            </a:r>
            <a:endParaRPr sz="1800"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1775" y="553025"/>
            <a:ext cx="5880450" cy="443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